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Baloo" panose="020B0604020202020204" charset="-18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658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5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367402" cy="346352"/>
            <a:chOff x="0" y="0"/>
            <a:chExt cx="489869" cy="461803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489869" cy="0"/>
            </a:xfrm>
            <a:prstGeom prst="line">
              <a:avLst/>
            </a:prstGeom>
            <a:ln w="50800" cap="rnd">
              <a:solidFill>
                <a:srgbClr val="FFFAE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" name="AutoShape 4"/>
            <p:cNvSpPr/>
            <p:nvPr/>
          </p:nvSpPr>
          <p:spPr>
            <a:xfrm>
              <a:off x="0" y="205275"/>
              <a:ext cx="489869" cy="0"/>
            </a:xfrm>
            <a:prstGeom prst="line">
              <a:avLst/>
            </a:prstGeom>
            <a:ln w="50800" cap="rnd">
              <a:solidFill>
                <a:srgbClr val="FFFAE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" name="AutoShape 5"/>
            <p:cNvSpPr/>
            <p:nvPr/>
          </p:nvSpPr>
          <p:spPr>
            <a:xfrm>
              <a:off x="0" y="410931"/>
              <a:ext cx="489869" cy="0"/>
            </a:xfrm>
            <a:prstGeom prst="line">
              <a:avLst/>
            </a:prstGeom>
            <a:ln w="50800" cap="rnd">
              <a:solidFill>
                <a:srgbClr val="FFFAEF"/>
              </a:solidFill>
              <a:prstDash val="solid"/>
              <a:headEnd type="none" w="sm" len="sm"/>
              <a:tailEnd type="none" w="sm" len="sm"/>
            </a:ln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7094170">
            <a:off x="13827653" y="-2514228"/>
            <a:ext cx="7484173" cy="7697647"/>
          </a:xfrm>
          <a:prstGeom prst="rect">
            <a:avLst/>
          </a:prstGeom>
        </p:spPr>
      </p:pic>
      <p:sp>
        <p:nvSpPr>
          <p:cNvPr id="7" name="Freeform 7"/>
          <p:cNvSpPr/>
          <p:nvPr/>
        </p:nvSpPr>
        <p:spPr>
          <a:xfrm>
            <a:off x="13404062" y="450445"/>
            <a:ext cx="2952538" cy="2925696"/>
          </a:xfrm>
          <a:custGeom>
            <a:avLst/>
            <a:gdLst/>
            <a:ahLst/>
            <a:cxnLst/>
            <a:rect l="l" t="t" r="r" b="b"/>
            <a:pathLst>
              <a:path w="2952538" h="2925696">
                <a:moveTo>
                  <a:pt x="0" y="0"/>
                </a:moveTo>
                <a:lnTo>
                  <a:pt x="2952538" y="0"/>
                </a:lnTo>
                <a:lnTo>
                  <a:pt x="2952538" y="2925696"/>
                </a:lnTo>
                <a:lnTo>
                  <a:pt x="0" y="29256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054731">
            <a:off x="-1472225" y="6027257"/>
            <a:ext cx="5369252" cy="5522401"/>
          </a:xfrm>
          <a:prstGeom prst="rect">
            <a:avLst/>
          </a:prstGeom>
        </p:spPr>
      </p:pic>
      <p:sp>
        <p:nvSpPr>
          <p:cNvPr id="9" name="Freeform 9"/>
          <p:cNvSpPr/>
          <p:nvPr/>
        </p:nvSpPr>
        <p:spPr>
          <a:xfrm rot="-392401">
            <a:off x="1548573" y="6627461"/>
            <a:ext cx="3239367" cy="2862422"/>
          </a:xfrm>
          <a:custGeom>
            <a:avLst/>
            <a:gdLst/>
            <a:ahLst/>
            <a:cxnLst/>
            <a:rect l="l" t="t" r="r" b="b"/>
            <a:pathLst>
              <a:path w="3239367" h="2862422">
                <a:moveTo>
                  <a:pt x="0" y="0"/>
                </a:moveTo>
                <a:lnTo>
                  <a:pt x="3239366" y="0"/>
                </a:lnTo>
                <a:lnTo>
                  <a:pt x="3239366" y="2862422"/>
                </a:lnTo>
                <a:lnTo>
                  <a:pt x="0" y="286242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677835" y="3410358"/>
            <a:ext cx="16131660" cy="1483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91"/>
              </a:lnSpc>
              <a:spcBef>
                <a:spcPct val="0"/>
              </a:spcBef>
            </a:pPr>
            <a:r>
              <a:rPr lang="en-US" sz="8708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SZKOLNY BUDŻET OBYWATELSKI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009748" y="6970545"/>
            <a:ext cx="3807084" cy="1957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023"/>
              </a:lnSpc>
              <a:spcBef>
                <a:spcPct val="0"/>
              </a:spcBef>
            </a:pPr>
            <a:r>
              <a:rPr lang="en-US" sz="11445">
                <a:solidFill>
                  <a:srgbClr val="00C265"/>
                </a:solidFill>
                <a:latin typeface="Baloo"/>
                <a:ea typeface="Baloo"/>
                <a:cs typeface="Baloo"/>
                <a:sym typeface="Baloo"/>
              </a:rPr>
              <a:t>S</a:t>
            </a:r>
            <a:r>
              <a:rPr lang="en-US" sz="11445">
                <a:solidFill>
                  <a:srgbClr val="FF66C4"/>
                </a:solidFill>
                <a:latin typeface="Baloo"/>
                <a:ea typeface="Baloo"/>
                <a:cs typeface="Baloo"/>
                <a:sym typeface="Baloo"/>
              </a:rPr>
              <a:t>B</a:t>
            </a:r>
            <a:r>
              <a:rPr lang="en-US" sz="11445">
                <a:solidFill>
                  <a:srgbClr val="FFBD59"/>
                </a:solidFill>
                <a:latin typeface="Baloo"/>
                <a:ea typeface="Baloo"/>
                <a:cs typeface="Baloo"/>
                <a:sym typeface="Baloo"/>
              </a:rPr>
              <a:t>O</a:t>
            </a:r>
          </a:p>
        </p:txBody>
      </p:sp>
      <p:sp>
        <p:nvSpPr>
          <p:cNvPr id="12" name="AutoShape 12"/>
          <p:cNvSpPr/>
          <p:nvPr/>
        </p:nvSpPr>
        <p:spPr>
          <a:xfrm>
            <a:off x="13009748" y="9665047"/>
            <a:ext cx="4249552" cy="19050"/>
          </a:xfrm>
          <a:prstGeom prst="line">
            <a:avLst/>
          </a:prstGeom>
          <a:ln w="38100" cap="flat">
            <a:solidFill>
              <a:srgbClr val="FFFAEF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13" name="Freeform 13"/>
          <p:cNvSpPr/>
          <p:nvPr/>
        </p:nvSpPr>
        <p:spPr>
          <a:xfrm>
            <a:off x="6615444" y="5306158"/>
            <a:ext cx="4523376" cy="4358889"/>
          </a:xfrm>
          <a:custGeom>
            <a:avLst/>
            <a:gdLst/>
            <a:ahLst/>
            <a:cxnLst/>
            <a:rect l="l" t="t" r="r" b="b"/>
            <a:pathLst>
              <a:path w="4523376" h="4358889">
                <a:moveTo>
                  <a:pt x="0" y="0"/>
                </a:moveTo>
                <a:lnTo>
                  <a:pt x="4523375" y="0"/>
                </a:lnTo>
                <a:lnTo>
                  <a:pt x="4523375" y="4358889"/>
                </a:lnTo>
                <a:lnTo>
                  <a:pt x="0" y="435888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5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28619" y="6136563"/>
            <a:ext cx="4231439" cy="3824163"/>
          </a:xfrm>
          <a:custGeom>
            <a:avLst/>
            <a:gdLst/>
            <a:ahLst/>
            <a:cxnLst/>
            <a:rect l="l" t="t" r="r" b="b"/>
            <a:pathLst>
              <a:path w="4231439" h="3824163">
                <a:moveTo>
                  <a:pt x="0" y="0"/>
                </a:moveTo>
                <a:lnTo>
                  <a:pt x="4231439" y="0"/>
                </a:lnTo>
                <a:lnTo>
                  <a:pt x="4231439" y="3824163"/>
                </a:lnTo>
                <a:lnTo>
                  <a:pt x="0" y="38241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358765" y="537612"/>
            <a:ext cx="7570470" cy="895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53"/>
              </a:lnSpc>
              <a:spcBef>
                <a:spcPct val="0"/>
              </a:spcBef>
            </a:pPr>
            <a:r>
              <a:rPr lang="en-US" sz="5252">
                <a:solidFill>
                  <a:srgbClr val="FFBD59"/>
                </a:solidFill>
                <a:latin typeface="Baloo"/>
                <a:ea typeface="Baloo"/>
                <a:cs typeface="Baloo"/>
                <a:sym typeface="Baloo"/>
              </a:rPr>
              <a:t>REALIZACJA PROJEKTÓW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71360" y="1985918"/>
            <a:ext cx="15745280" cy="3646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0852" lvl="1" indent="-450426" algn="ctr">
              <a:lnSpc>
                <a:spcPts val="5841"/>
              </a:lnSpc>
              <a:buFont typeface="Arial"/>
              <a:buChar char="•"/>
            </a:pPr>
            <a:r>
              <a:rPr lang="en-US" sz="4172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Autorzy projektu, Szkolny Zespół Koordynujący i pracownicy szkoły współpracują przy realizacji</a:t>
            </a:r>
          </a:p>
          <a:p>
            <a:pPr marL="900852" lvl="1" indent="-450426" algn="ctr">
              <a:lnSpc>
                <a:spcPts val="5841"/>
              </a:lnSpc>
              <a:buFont typeface="Arial"/>
              <a:buChar char="•"/>
            </a:pPr>
            <a:r>
              <a:rPr lang="en-US" sz="4172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Projekty muszą być wykonywane w szkole lub na jej terenie i dostępne dla wszystkich uczniów</a:t>
            </a:r>
          </a:p>
          <a:p>
            <a:pPr marL="900852" lvl="1" indent="-450426" algn="ctr">
              <a:lnSpc>
                <a:spcPts val="5841"/>
              </a:lnSpc>
              <a:buFont typeface="Arial"/>
              <a:buChar char="•"/>
            </a:pPr>
            <a:r>
              <a:rPr lang="en-US" sz="4172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Efekty pracy są widoczne dla całej społeczności szkolnej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5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562506" y="1840440"/>
            <a:ext cx="13434894" cy="6927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45759" lvl="1" indent="-472879" algn="l">
              <a:lnSpc>
                <a:spcPts val="6132"/>
              </a:lnSpc>
              <a:buFont typeface="Arial"/>
              <a:buChar char="•"/>
            </a:pPr>
            <a:r>
              <a:rPr lang="en-US" sz="438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Od 01.12.2025r.- promocja i edukacja o SBO</a:t>
            </a:r>
          </a:p>
          <a:p>
            <a:pPr marL="945759" lvl="1" indent="-472879" algn="l">
              <a:lnSpc>
                <a:spcPts val="6132"/>
              </a:lnSpc>
              <a:buFont typeface="Arial"/>
              <a:buChar char="•"/>
            </a:pPr>
            <a:r>
              <a:rPr lang="en-US" sz="438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Luty 2026r.- generowanie pomysłów</a:t>
            </a:r>
          </a:p>
          <a:p>
            <a:pPr marL="945759" lvl="1" indent="-472879" algn="l">
              <a:lnSpc>
                <a:spcPts val="6132"/>
              </a:lnSpc>
              <a:buFont typeface="Arial"/>
              <a:buChar char="•"/>
            </a:pPr>
            <a:r>
              <a:rPr lang="en-US" sz="438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Do 15.03.2026r.- zgłaszanie projektów</a:t>
            </a:r>
          </a:p>
          <a:p>
            <a:pPr marL="945759" lvl="1" indent="-472879" algn="l">
              <a:lnSpc>
                <a:spcPts val="6132"/>
              </a:lnSpc>
              <a:buFont typeface="Arial"/>
              <a:buChar char="•"/>
            </a:pPr>
            <a:r>
              <a:rPr lang="en-US" sz="438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Do 25.03.2026r.- weryfikacja projektów</a:t>
            </a:r>
          </a:p>
          <a:p>
            <a:pPr marL="945759" lvl="1" indent="-472879" algn="l">
              <a:lnSpc>
                <a:spcPts val="6132"/>
              </a:lnSpc>
              <a:buFont typeface="Arial"/>
              <a:buChar char="•"/>
            </a:pPr>
            <a:r>
              <a:rPr lang="en-US" sz="438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27.03.2026r.- ogłoszenie wyników weryfikacji</a:t>
            </a:r>
          </a:p>
          <a:p>
            <a:pPr marL="945759" lvl="1" indent="-472879" algn="l">
              <a:lnSpc>
                <a:spcPts val="6132"/>
              </a:lnSpc>
              <a:buFont typeface="Arial"/>
              <a:buChar char="•"/>
            </a:pPr>
            <a:r>
              <a:rPr lang="en-US" sz="438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Do 30.04.2026r.- wybór projektów</a:t>
            </a:r>
          </a:p>
          <a:p>
            <a:pPr marL="945759" lvl="1" indent="-472879" algn="l">
              <a:lnSpc>
                <a:spcPts val="6132"/>
              </a:lnSpc>
              <a:buFont typeface="Arial"/>
              <a:buChar char="•"/>
            </a:pPr>
            <a:r>
              <a:rPr lang="en-US" sz="438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Do 05.05.2026r.- ogłoszenie wyników głosowania</a:t>
            </a:r>
          </a:p>
          <a:p>
            <a:pPr marL="945759" lvl="1" indent="-472879" algn="l">
              <a:lnSpc>
                <a:spcPts val="6132"/>
              </a:lnSpc>
              <a:buFont typeface="Arial"/>
              <a:buChar char="•"/>
            </a:pPr>
            <a:r>
              <a:rPr lang="en-US" sz="438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Do 30.06.2026r.- realizacja projektów</a:t>
            </a:r>
          </a:p>
          <a:p>
            <a:pPr marL="945759" lvl="1" indent="-472879" algn="l">
              <a:lnSpc>
                <a:spcPts val="6132"/>
              </a:lnSpc>
              <a:buFont typeface="Arial"/>
              <a:buChar char="•"/>
            </a:pPr>
            <a:r>
              <a:rPr lang="en-US" sz="438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30.09.2026r- ewaluacja końcowa</a:t>
            </a:r>
          </a:p>
        </p:txBody>
      </p:sp>
      <p:sp>
        <p:nvSpPr>
          <p:cNvPr id="3" name="Freeform 3"/>
          <p:cNvSpPr/>
          <p:nvPr/>
        </p:nvSpPr>
        <p:spPr>
          <a:xfrm>
            <a:off x="365283" y="7469108"/>
            <a:ext cx="2641622" cy="2473519"/>
          </a:xfrm>
          <a:custGeom>
            <a:avLst/>
            <a:gdLst/>
            <a:ahLst/>
            <a:cxnLst/>
            <a:rect l="l" t="t" r="r" b="b"/>
            <a:pathLst>
              <a:path w="2641622" h="2473519">
                <a:moveTo>
                  <a:pt x="0" y="0"/>
                </a:moveTo>
                <a:lnTo>
                  <a:pt x="2641622" y="0"/>
                </a:lnTo>
                <a:lnTo>
                  <a:pt x="2641622" y="2473519"/>
                </a:lnTo>
                <a:lnTo>
                  <a:pt x="0" y="24735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5402957" y="461320"/>
            <a:ext cx="6938273" cy="1020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29"/>
              </a:lnSpc>
              <a:spcBef>
                <a:spcPct val="0"/>
              </a:spcBef>
            </a:pPr>
            <a:r>
              <a:rPr lang="en-US" sz="5949" u="sng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Harmonogram</a:t>
            </a:r>
            <a:r>
              <a:rPr lang="en-US" sz="5949" u="sng">
                <a:solidFill>
                  <a:srgbClr val="00C265"/>
                </a:solidFill>
                <a:latin typeface="Baloo"/>
                <a:ea typeface="Baloo"/>
                <a:cs typeface="Baloo"/>
                <a:sym typeface="Baloo"/>
              </a:rPr>
              <a:t> S</a:t>
            </a:r>
            <a:r>
              <a:rPr lang="en-US" sz="5949" u="sng">
                <a:solidFill>
                  <a:srgbClr val="FF66C4"/>
                </a:solidFill>
                <a:latin typeface="Baloo"/>
                <a:ea typeface="Baloo"/>
                <a:cs typeface="Baloo"/>
                <a:sym typeface="Baloo"/>
              </a:rPr>
              <a:t>B</a:t>
            </a:r>
            <a:r>
              <a:rPr lang="en-US" sz="5949" u="sng">
                <a:solidFill>
                  <a:srgbClr val="FFBD59"/>
                </a:solidFill>
                <a:latin typeface="Baloo"/>
                <a:ea typeface="Baloo"/>
                <a:cs typeface="Baloo"/>
                <a:sym typeface="Baloo"/>
              </a:rPr>
              <a:t>O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5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75438" y="7092940"/>
            <a:ext cx="3277487" cy="3194060"/>
          </a:xfrm>
          <a:custGeom>
            <a:avLst/>
            <a:gdLst/>
            <a:ahLst/>
            <a:cxnLst/>
            <a:rect l="l" t="t" r="r" b="b"/>
            <a:pathLst>
              <a:path w="3277487" h="3194060">
                <a:moveTo>
                  <a:pt x="0" y="0"/>
                </a:moveTo>
                <a:lnTo>
                  <a:pt x="3277488" y="0"/>
                </a:lnTo>
                <a:lnTo>
                  <a:pt x="3277488" y="3194060"/>
                </a:lnTo>
                <a:lnTo>
                  <a:pt x="0" y="3194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661100" y="449390"/>
            <a:ext cx="14965799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ZAPRASZAMY DO DZIAŁANIA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723376" y="2196138"/>
            <a:ext cx="13251776" cy="1261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38" lvl="1" indent="-388619" algn="just">
              <a:lnSpc>
                <a:spcPts val="5039"/>
              </a:lnSpc>
              <a:buFont typeface="Arial"/>
              <a:buChar char="•"/>
            </a:pPr>
            <a:r>
              <a:rPr lang="en-US" sz="3599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Projekty muszą być bezpieczne, możliwe do wykonania i dostępne  dla wszystkich.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314182" y="4333219"/>
            <a:ext cx="13251776" cy="1261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 algn="just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Zachęcamy całą społeczność; uczniów, nauczycieli, rodziców i pracowników.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57170" y="5994067"/>
            <a:ext cx="15820073" cy="622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40"/>
              </a:lnSpc>
            </a:pPr>
            <a:r>
              <a:rPr lang="en-US" sz="3600">
                <a:solidFill>
                  <a:srgbClr val="F51F1F"/>
                </a:solidFill>
                <a:latin typeface="Baloo"/>
                <a:ea typeface="Baloo"/>
                <a:cs typeface="Baloo"/>
                <a:sym typeface="Baloo"/>
              </a:rPr>
              <a:t>Wszystkie pomysły się liczą - razem tworzymy szkołę lepszą dla wszystkich!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5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262876" y="3163757"/>
            <a:ext cx="9212925" cy="3249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75"/>
              </a:lnSpc>
              <a:spcBef>
                <a:spcPct val="0"/>
              </a:spcBef>
            </a:pPr>
            <a:r>
              <a:rPr lang="en-US" sz="9339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Dziękujemy za uwagę</a:t>
            </a:r>
          </a:p>
        </p:txBody>
      </p:sp>
      <p:sp>
        <p:nvSpPr>
          <p:cNvPr id="3" name="Freeform 3"/>
          <p:cNvSpPr/>
          <p:nvPr/>
        </p:nvSpPr>
        <p:spPr>
          <a:xfrm>
            <a:off x="1028700" y="690372"/>
            <a:ext cx="7832036" cy="8906255"/>
          </a:xfrm>
          <a:custGeom>
            <a:avLst/>
            <a:gdLst/>
            <a:ahLst/>
            <a:cxnLst/>
            <a:rect l="l" t="t" r="r" b="b"/>
            <a:pathLst>
              <a:path w="7832036" h="8906255">
                <a:moveTo>
                  <a:pt x="0" y="0"/>
                </a:moveTo>
                <a:lnTo>
                  <a:pt x="7832036" y="0"/>
                </a:lnTo>
                <a:lnTo>
                  <a:pt x="7832036" y="8906256"/>
                </a:lnTo>
                <a:lnTo>
                  <a:pt x="0" y="89062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5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185453" y="6800289"/>
            <a:ext cx="3734095" cy="3486711"/>
          </a:xfrm>
          <a:custGeom>
            <a:avLst/>
            <a:gdLst/>
            <a:ahLst/>
            <a:cxnLst/>
            <a:rect l="l" t="t" r="r" b="b"/>
            <a:pathLst>
              <a:path w="3734095" h="3486711">
                <a:moveTo>
                  <a:pt x="0" y="0"/>
                </a:moveTo>
                <a:lnTo>
                  <a:pt x="3734095" y="0"/>
                </a:lnTo>
                <a:lnTo>
                  <a:pt x="3734095" y="3486711"/>
                </a:lnTo>
                <a:lnTo>
                  <a:pt x="0" y="34867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17753" y="6380542"/>
            <a:ext cx="3323948" cy="3323948"/>
          </a:xfrm>
          <a:custGeom>
            <a:avLst/>
            <a:gdLst/>
            <a:ahLst/>
            <a:cxnLst/>
            <a:rect l="l" t="t" r="r" b="b"/>
            <a:pathLst>
              <a:path w="3323948" h="3323948">
                <a:moveTo>
                  <a:pt x="0" y="0"/>
                </a:moveTo>
                <a:lnTo>
                  <a:pt x="3323948" y="0"/>
                </a:lnTo>
                <a:lnTo>
                  <a:pt x="3323948" y="3323948"/>
                </a:lnTo>
                <a:lnTo>
                  <a:pt x="0" y="33239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751517">
            <a:off x="13762270" y="353003"/>
            <a:ext cx="2245575" cy="3064681"/>
          </a:xfrm>
          <a:custGeom>
            <a:avLst/>
            <a:gdLst/>
            <a:ahLst/>
            <a:cxnLst/>
            <a:rect l="l" t="t" r="r" b="b"/>
            <a:pathLst>
              <a:path w="2245575" h="3064681">
                <a:moveTo>
                  <a:pt x="0" y="0"/>
                </a:moveTo>
                <a:lnTo>
                  <a:pt x="2245575" y="0"/>
                </a:lnTo>
                <a:lnTo>
                  <a:pt x="2245575" y="3064681"/>
                </a:lnTo>
                <a:lnTo>
                  <a:pt x="0" y="30646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6444386" y="350531"/>
            <a:ext cx="5399229" cy="23037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74"/>
              </a:lnSpc>
              <a:spcBef>
                <a:spcPct val="0"/>
              </a:spcBef>
            </a:pPr>
            <a:r>
              <a:rPr lang="en-US" sz="13552" u="sng">
                <a:solidFill>
                  <a:srgbClr val="00C265"/>
                </a:solidFill>
                <a:latin typeface="Baloo"/>
                <a:ea typeface="Baloo"/>
                <a:cs typeface="Baloo"/>
                <a:sym typeface="Baloo"/>
              </a:rPr>
              <a:t>S</a:t>
            </a:r>
            <a:r>
              <a:rPr lang="en-US" sz="13552" u="sng">
                <a:solidFill>
                  <a:srgbClr val="FF66C4"/>
                </a:solidFill>
                <a:latin typeface="Baloo"/>
                <a:ea typeface="Baloo"/>
                <a:cs typeface="Baloo"/>
                <a:sym typeface="Baloo"/>
              </a:rPr>
              <a:t>B</a:t>
            </a:r>
            <a:r>
              <a:rPr lang="en-US" sz="13552" u="sng">
                <a:solidFill>
                  <a:srgbClr val="FFBD59"/>
                </a:solidFill>
                <a:latin typeface="Baloo"/>
                <a:ea typeface="Baloo"/>
                <a:cs typeface="Baloo"/>
                <a:sym typeface="Baloo"/>
              </a:rPr>
              <a:t>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17753" y="3033177"/>
            <a:ext cx="14438901" cy="5170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58"/>
              </a:lnSpc>
            </a:pPr>
            <a:r>
              <a:rPr lang="en-US" sz="3684" dirty="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Program, w </a:t>
            </a:r>
            <a:r>
              <a:rPr lang="en-US" sz="3684" dirty="0" err="1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którym</a:t>
            </a:r>
            <a:r>
              <a:rPr lang="en-US" sz="3684" dirty="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3684" dirty="0" err="1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cała</a:t>
            </a:r>
            <a:r>
              <a:rPr lang="en-US" sz="3684" dirty="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3684" dirty="0" err="1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społeczność</a:t>
            </a:r>
            <a:r>
              <a:rPr lang="en-US" sz="3684" dirty="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3684" dirty="0" err="1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szkolna</a:t>
            </a:r>
            <a:r>
              <a:rPr lang="en-US" sz="3684" dirty="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3684" dirty="0" err="1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może</a:t>
            </a:r>
            <a:r>
              <a:rPr lang="en-US" sz="3684" dirty="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3684" dirty="0" err="1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zgłaszać</a:t>
            </a:r>
            <a:r>
              <a:rPr lang="en-US" sz="3684" dirty="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3684" dirty="0" err="1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pomysły</a:t>
            </a:r>
            <a:r>
              <a:rPr lang="en-US" sz="3684" dirty="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3684" dirty="0" err="1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i</a:t>
            </a:r>
            <a:r>
              <a:rPr lang="en-US" sz="3684" dirty="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3684" dirty="0" err="1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wspólnie</a:t>
            </a:r>
            <a:r>
              <a:rPr lang="en-US" sz="3684" dirty="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3684" dirty="0" err="1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decydować</a:t>
            </a:r>
            <a:r>
              <a:rPr lang="en-US" sz="3684" dirty="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 o </a:t>
            </a:r>
            <a:r>
              <a:rPr lang="en-US" sz="3684" dirty="0" err="1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zmianach</a:t>
            </a:r>
            <a:r>
              <a:rPr lang="en-US" sz="3684" dirty="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 w </a:t>
            </a:r>
            <a:r>
              <a:rPr lang="en-US" sz="3684" dirty="0" err="1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szkole</a:t>
            </a:r>
            <a:r>
              <a:rPr lang="en-US" sz="3684" dirty="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.</a:t>
            </a:r>
          </a:p>
          <a:p>
            <a:pPr algn="ctr">
              <a:lnSpc>
                <a:spcPts val="5158"/>
              </a:lnSpc>
            </a:pPr>
            <a:r>
              <a:rPr lang="en-US" sz="3684" dirty="0" err="1">
                <a:solidFill>
                  <a:schemeClr val="accent2"/>
                </a:solidFill>
                <a:latin typeface="Baloo"/>
                <a:ea typeface="Baloo"/>
                <a:cs typeface="Baloo"/>
                <a:sym typeface="Baloo"/>
              </a:rPr>
              <a:t>Uczymy</a:t>
            </a:r>
            <a:r>
              <a:rPr lang="en-US" sz="3684" dirty="0">
                <a:solidFill>
                  <a:schemeClr val="accent2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3684" dirty="0" err="1">
                <a:solidFill>
                  <a:schemeClr val="accent2"/>
                </a:solidFill>
                <a:latin typeface="Baloo"/>
                <a:ea typeface="Baloo"/>
                <a:cs typeface="Baloo"/>
                <a:sym typeface="Baloo"/>
              </a:rPr>
              <a:t>się</a:t>
            </a:r>
            <a:r>
              <a:rPr lang="en-US" sz="3684" dirty="0">
                <a:solidFill>
                  <a:schemeClr val="accent2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3684" dirty="0" err="1">
                <a:solidFill>
                  <a:schemeClr val="accent2"/>
                </a:solidFill>
                <a:latin typeface="Baloo"/>
                <a:ea typeface="Baloo"/>
                <a:cs typeface="Baloo"/>
                <a:sym typeface="Baloo"/>
              </a:rPr>
              <a:t>partycypacji</a:t>
            </a:r>
            <a:r>
              <a:rPr lang="en-US" sz="3684" dirty="0">
                <a:solidFill>
                  <a:schemeClr val="accent2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3684" dirty="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– </a:t>
            </a:r>
            <a:r>
              <a:rPr lang="en-US" sz="3684" dirty="0" err="1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wspólnego</a:t>
            </a:r>
            <a:r>
              <a:rPr lang="en-US" sz="3684" dirty="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3684" dirty="0" err="1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podejmowania</a:t>
            </a:r>
            <a:r>
              <a:rPr lang="en-US" sz="3684" dirty="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3684" dirty="0" err="1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decyzji</a:t>
            </a:r>
            <a:r>
              <a:rPr lang="en-US" sz="3684" dirty="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3684" dirty="0" err="1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oraz</a:t>
            </a:r>
            <a:r>
              <a:rPr lang="en-US" sz="3684" dirty="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3684" dirty="0" err="1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słuchania</a:t>
            </a:r>
            <a:r>
              <a:rPr lang="en-US" sz="3684" dirty="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3684" dirty="0" err="1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głosów</a:t>
            </a:r>
            <a:r>
              <a:rPr lang="en-US" sz="3684" dirty="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3684" dirty="0" err="1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innych</a:t>
            </a:r>
            <a:r>
              <a:rPr lang="en-US" sz="3684" dirty="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.</a:t>
            </a:r>
          </a:p>
          <a:p>
            <a:pPr algn="ctr">
              <a:lnSpc>
                <a:spcPts val="5158"/>
              </a:lnSpc>
            </a:pPr>
            <a:r>
              <a:rPr lang="en-US" sz="3684" dirty="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3684" dirty="0" err="1">
                <a:solidFill>
                  <a:srgbClr val="FF0000"/>
                </a:solidFill>
                <a:latin typeface="Baloo"/>
                <a:ea typeface="Baloo"/>
                <a:cs typeface="Baloo"/>
                <a:sym typeface="Baloo"/>
              </a:rPr>
              <a:t>Rozwijamy</a:t>
            </a:r>
            <a:r>
              <a:rPr lang="en-US" sz="3684" dirty="0">
                <a:solidFill>
                  <a:srgbClr val="FF0000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3684" dirty="0" err="1">
                <a:solidFill>
                  <a:srgbClr val="FF0000"/>
                </a:solidFill>
                <a:latin typeface="Baloo"/>
                <a:ea typeface="Baloo"/>
                <a:cs typeface="Baloo"/>
                <a:sym typeface="Baloo"/>
              </a:rPr>
              <a:t>sprawczość</a:t>
            </a:r>
            <a:r>
              <a:rPr lang="en-US" sz="3684" dirty="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, </a:t>
            </a:r>
            <a:r>
              <a:rPr lang="en-US" sz="3684" dirty="0" err="1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czyli</a:t>
            </a:r>
            <a:r>
              <a:rPr lang="en-US" sz="3684" dirty="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3684" dirty="0" err="1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poczucie</a:t>
            </a:r>
            <a:r>
              <a:rPr lang="en-US" sz="3684" dirty="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, </a:t>
            </a:r>
            <a:r>
              <a:rPr lang="en-US" sz="3684" dirty="0" err="1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że</a:t>
            </a:r>
            <a:r>
              <a:rPr lang="en-US" sz="3684" dirty="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3684" dirty="0" err="1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mamy</a:t>
            </a:r>
            <a:r>
              <a:rPr lang="en-US" sz="3684" dirty="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3684" dirty="0" err="1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realny</a:t>
            </a:r>
            <a:r>
              <a:rPr lang="en-US" sz="3684" dirty="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3684" dirty="0" err="1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wpływ</a:t>
            </a:r>
            <a:r>
              <a:rPr lang="en-US" sz="3684" dirty="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3684" dirty="0" err="1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na</a:t>
            </a:r>
            <a:r>
              <a:rPr lang="en-US" sz="3684" dirty="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 to, co </a:t>
            </a:r>
            <a:r>
              <a:rPr lang="en-US" sz="3684" dirty="0" err="1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dzieje</a:t>
            </a:r>
            <a:r>
              <a:rPr lang="en-US" sz="3684" dirty="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3684" dirty="0" err="1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się</a:t>
            </a:r>
            <a:r>
              <a:rPr lang="en-US" sz="3684" dirty="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 w </a:t>
            </a:r>
            <a:r>
              <a:rPr lang="en-US" sz="3684" dirty="0" err="1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naszej</a:t>
            </a:r>
            <a:r>
              <a:rPr lang="en-US" sz="3684" dirty="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3684" dirty="0" err="1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szkole</a:t>
            </a:r>
            <a:r>
              <a:rPr lang="en-US" sz="3684" dirty="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.</a:t>
            </a:r>
          </a:p>
          <a:p>
            <a:pPr algn="ctr">
              <a:lnSpc>
                <a:spcPts val="10758"/>
              </a:lnSpc>
              <a:spcBef>
                <a:spcPct val="0"/>
              </a:spcBef>
            </a:pPr>
            <a:endParaRPr lang="en-US" sz="3684" dirty="0">
              <a:solidFill>
                <a:srgbClr val="FFFFFF"/>
              </a:solidFill>
              <a:latin typeface="Baloo"/>
              <a:ea typeface="Baloo"/>
              <a:cs typeface="Baloo"/>
              <a:sym typeface="Balo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5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7101958"/>
            <a:ext cx="3384694" cy="2723228"/>
          </a:xfrm>
          <a:custGeom>
            <a:avLst/>
            <a:gdLst/>
            <a:ahLst/>
            <a:cxnLst/>
            <a:rect l="l" t="t" r="r" b="b"/>
            <a:pathLst>
              <a:path w="3384694" h="2723228">
                <a:moveTo>
                  <a:pt x="0" y="0"/>
                </a:moveTo>
                <a:lnTo>
                  <a:pt x="3384694" y="0"/>
                </a:lnTo>
                <a:lnTo>
                  <a:pt x="3384694" y="2723228"/>
                </a:lnTo>
                <a:lnTo>
                  <a:pt x="0" y="27232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546368" y="1194618"/>
            <a:ext cx="15465385" cy="1391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491"/>
              </a:lnSpc>
              <a:spcBef>
                <a:spcPct val="0"/>
              </a:spcBef>
            </a:pPr>
            <a:r>
              <a:rPr lang="en-US" sz="8208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KTO MOŻE ZGŁASZAĆ PROJEKTY?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413394" y="3653129"/>
            <a:ext cx="9250561" cy="894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40064" lvl="1" indent="-570032" algn="l">
              <a:lnSpc>
                <a:spcPts val="7392"/>
              </a:lnSpc>
              <a:buFont typeface="Arial"/>
              <a:buChar char="•"/>
            </a:pPr>
            <a:r>
              <a:rPr lang="en-US" sz="5280">
                <a:solidFill>
                  <a:srgbClr val="00C265"/>
                </a:solidFill>
                <a:latin typeface="Baloo"/>
                <a:ea typeface="Baloo"/>
                <a:cs typeface="Baloo"/>
                <a:sym typeface="Baloo"/>
              </a:rPr>
              <a:t>Uczniowie wszystkich klas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413394" y="5048250"/>
            <a:ext cx="8074460" cy="895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34929" lvl="1" indent="-567465" algn="l">
              <a:lnSpc>
                <a:spcPts val="7359"/>
              </a:lnSpc>
              <a:buFont typeface="Arial"/>
              <a:buChar char="•"/>
            </a:pPr>
            <a:r>
              <a:rPr lang="en-US" sz="5256">
                <a:solidFill>
                  <a:srgbClr val="FF66C4"/>
                </a:solidFill>
                <a:latin typeface="Baloo"/>
                <a:ea typeface="Baloo"/>
                <a:cs typeface="Baloo"/>
                <a:sym typeface="Baloo"/>
              </a:rPr>
              <a:t>Nauczyciele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413394" y="6014451"/>
            <a:ext cx="10182702" cy="894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37055" lvl="1" indent="-568528" algn="l">
              <a:lnSpc>
                <a:spcPts val="7373"/>
              </a:lnSpc>
              <a:buFont typeface="Arial"/>
              <a:buChar char="•"/>
            </a:pPr>
            <a:r>
              <a:rPr lang="en-US" sz="5266">
                <a:solidFill>
                  <a:srgbClr val="FFBD59"/>
                </a:solidFill>
                <a:latin typeface="Baloo"/>
                <a:ea typeface="Baloo"/>
                <a:cs typeface="Baloo"/>
                <a:sym typeface="Baloo"/>
              </a:rPr>
              <a:t>Rodzice i opiekunowie prawni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413394" y="6980403"/>
            <a:ext cx="9028115" cy="895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34808" lvl="1" indent="-567404" algn="l">
              <a:lnSpc>
                <a:spcPts val="7358"/>
              </a:lnSpc>
              <a:buFont typeface="Arial"/>
              <a:buChar char="•"/>
            </a:pPr>
            <a:r>
              <a:rPr lang="en-US" sz="5256">
                <a:solidFill>
                  <a:srgbClr val="F51F1F"/>
                </a:solidFill>
                <a:latin typeface="Baloo"/>
                <a:ea typeface="Baloo"/>
                <a:cs typeface="Baloo"/>
                <a:sym typeface="Baloo"/>
              </a:rPr>
              <a:t>Pracownicy szkoły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890376" y="8538351"/>
            <a:ext cx="13174981" cy="719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2"/>
              </a:lnSpc>
              <a:spcBef>
                <a:spcPct val="0"/>
              </a:spcBef>
            </a:pPr>
            <a:r>
              <a:rPr lang="en-US" sz="4280" u="sng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Projekty można zgłaszać indywidualnie lub grupowo!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5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166657" y="370425"/>
            <a:ext cx="11415832" cy="1517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44"/>
              </a:lnSpc>
              <a:spcBef>
                <a:spcPct val="0"/>
              </a:spcBef>
            </a:pPr>
            <a:r>
              <a:rPr lang="en-US" sz="8888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RODZAJE PROJEKTÓW: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63205" y="3068180"/>
            <a:ext cx="6200418" cy="5845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75"/>
              </a:lnSpc>
              <a:spcBef>
                <a:spcPct val="0"/>
              </a:spcBef>
            </a:pPr>
            <a:r>
              <a:rPr lang="en-US" sz="5554">
                <a:solidFill>
                  <a:srgbClr val="FF66C4"/>
                </a:solidFill>
                <a:latin typeface="Baloo"/>
                <a:ea typeface="Baloo"/>
                <a:cs typeface="Baloo"/>
                <a:sym typeface="Baloo"/>
              </a:rPr>
              <a:t>Projekty “twarde” (5000zł)- np. nowe wyposażenie, remonty, poprawa przestrzeni szkolnej.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470364" y="2772113"/>
            <a:ext cx="6573348" cy="5561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92"/>
              </a:lnSpc>
              <a:spcBef>
                <a:spcPct val="0"/>
              </a:spcBef>
            </a:pPr>
            <a:r>
              <a:rPr lang="en-US" sz="5280">
                <a:solidFill>
                  <a:srgbClr val="00C265"/>
                </a:solidFill>
                <a:latin typeface="Baloo"/>
                <a:ea typeface="Baloo"/>
                <a:cs typeface="Baloo"/>
                <a:sym typeface="Baloo"/>
              </a:rPr>
              <a:t>Projekty “miękkie” (3000zł)- np. wycieczki, zabawy, zajęcia dodatkowe, wydarzenia dla uczniów.</a:t>
            </a:r>
          </a:p>
        </p:txBody>
      </p:sp>
      <p:sp>
        <p:nvSpPr>
          <p:cNvPr id="5" name="Freeform 5"/>
          <p:cNvSpPr/>
          <p:nvPr/>
        </p:nvSpPr>
        <p:spPr>
          <a:xfrm>
            <a:off x="6663623" y="3163430"/>
            <a:ext cx="5056317" cy="5749827"/>
          </a:xfrm>
          <a:custGeom>
            <a:avLst/>
            <a:gdLst/>
            <a:ahLst/>
            <a:cxnLst/>
            <a:rect l="l" t="t" r="r" b="b"/>
            <a:pathLst>
              <a:path w="5056317" h="5749827">
                <a:moveTo>
                  <a:pt x="0" y="0"/>
                </a:moveTo>
                <a:lnTo>
                  <a:pt x="5056317" y="0"/>
                </a:lnTo>
                <a:lnTo>
                  <a:pt x="5056317" y="5749826"/>
                </a:lnTo>
                <a:lnTo>
                  <a:pt x="0" y="57498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5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81000" y="6721882"/>
            <a:ext cx="3006756" cy="3101199"/>
          </a:xfrm>
          <a:custGeom>
            <a:avLst/>
            <a:gdLst/>
            <a:ahLst/>
            <a:cxnLst/>
            <a:rect l="l" t="t" r="r" b="b"/>
            <a:pathLst>
              <a:path w="3006756" h="3101199">
                <a:moveTo>
                  <a:pt x="0" y="0"/>
                </a:moveTo>
                <a:lnTo>
                  <a:pt x="3006756" y="0"/>
                </a:lnTo>
                <a:lnTo>
                  <a:pt x="3006756" y="3101199"/>
                </a:lnTo>
                <a:lnTo>
                  <a:pt x="0" y="31011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512" b="-8819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956390" y="876300"/>
            <a:ext cx="7423547" cy="1335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92"/>
              </a:lnSpc>
              <a:spcBef>
                <a:spcPct val="0"/>
              </a:spcBef>
            </a:pPr>
            <a:r>
              <a:rPr lang="en-US" sz="7780">
                <a:solidFill>
                  <a:srgbClr val="F51F1F"/>
                </a:solidFill>
                <a:latin typeface="Baloo"/>
                <a:ea typeface="Baloo"/>
                <a:cs typeface="Baloo"/>
                <a:sym typeface="Baloo"/>
              </a:rPr>
              <a:t>WAŻNA ZASADA!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81000" y="2136002"/>
            <a:ext cx="17346706" cy="1650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92"/>
              </a:lnSpc>
              <a:spcBef>
                <a:spcPct val="0"/>
              </a:spcBef>
            </a:pPr>
            <a:r>
              <a:rPr lang="en-US" sz="478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Każda klasa zgłasza przynajmniej jeden projekt “miękki” i przynajmniej jeden projekt “twardy”.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884378" y="4385456"/>
            <a:ext cx="15374922" cy="34384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31"/>
              </a:lnSpc>
            </a:pPr>
            <a:r>
              <a:rPr lang="en-US" sz="4879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Czekamy też na pomysły od rodziców, nauczycieli i pracowników szkoły</a:t>
            </a:r>
          </a:p>
          <a:p>
            <a:pPr algn="ctr">
              <a:lnSpc>
                <a:spcPts val="6831"/>
              </a:lnSpc>
            </a:pPr>
            <a:endParaRPr lang="en-US" sz="4879">
              <a:solidFill>
                <a:srgbClr val="FFFFFF"/>
              </a:solidFill>
              <a:latin typeface="Baloo"/>
              <a:ea typeface="Baloo"/>
              <a:cs typeface="Baloo"/>
              <a:sym typeface="Baloo"/>
            </a:endParaRPr>
          </a:p>
          <a:p>
            <a:pPr algn="ctr">
              <a:lnSpc>
                <a:spcPts val="6831"/>
              </a:lnSpc>
              <a:spcBef>
                <a:spcPct val="0"/>
              </a:spcBef>
            </a:pPr>
            <a:r>
              <a:rPr lang="en-US" sz="4879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Razem tworzymy szkołę pełną inicjatyw!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5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8926" y="719054"/>
            <a:ext cx="17510148" cy="8217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66"/>
              </a:lnSpc>
              <a:spcBef>
                <a:spcPct val="0"/>
              </a:spcBef>
            </a:pPr>
            <a:r>
              <a:rPr lang="en-US" sz="5261">
                <a:solidFill>
                  <a:srgbClr val="FF66C4"/>
                </a:solidFill>
                <a:latin typeface="Baloo"/>
                <a:ea typeface="Baloo"/>
                <a:cs typeface="Baloo"/>
                <a:sym typeface="Baloo"/>
              </a:rPr>
              <a:t>Jak zgłosić projekt?</a:t>
            </a:r>
          </a:p>
          <a:p>
            <a:pPr marL="1050020" lvl="1" indent="-525010" algn="l">
              <a:lnSpc>
                <a:spcPts val="6808"/>
              </a:lnSpc>
              <a:spcBef>
                <a:spcPct val="0"/>
              </a:spcBef>
              <a:buFont typeface="Arial"/>
              <a:buChar char="•"/>
            </a:pPr>
            <a:r>
              <a:rPr lang="en-US" sz="4863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Wymyśl pomysł – coś, co chcesz wprowadzić w życie szkoły</a:t>
            </a:r>
          </a:p>
          <a:p>
            <a:pPr marL="1050020" lvl="1" indent="-525010" algn="l">
              <a:lnSpc>
                <a:spcPts val="6808"/>
              </a:lnSpc>
              <a:spcBef>
                <a:spcPct val="0"/>
              </a:spcBef>
              <a:buFont typeface="Arial"/>
              <a:buChar char="•"/>
            </a:pPr>
            <a:r>
              <a:rPr lang="en-US" sz="4863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Sprawdź kategorię – czy Twój projekt jest ‘miękki’ czy ‘twardy’</a:t>
            </a:r>
          </a:p>
          <a:p>
            <a:pPr marL="1050020" lvl="1" indent="-525010" algn="l">
              <a:lnSpc>
                <a:spcPts val="6808"/>
              </a:lnSpc>
              <a:spcBef>
                <a:spcPct val="0"/>
              </a:spcBef>
              <a:buFont typeface="Arial"/>
              <a:buChar char="•"/>
            </a:pPr>
            <a:r>
              <a:rPr lang="en-US" sz="4863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Przygotuj kosztorys – oszacuj potrzebne środki i zasoby</a:t>
            </a:r>
          </a:p>
          <a:p>
            <a:pPr marL="1050020" lvl="1" indent="-525010" algn="l">
              <a:lnSpc>
                <a:spcPts val="6808"/>
              </a:lnSpc>
              <a:spcBef>
                <a:spcPct val="0"/>
              </a:spcBef>
              <a:buFont typeface="Arial"/>
              <a:buChar char="•"/>
            </a:pPr>
            <a:r>
              <a:rPr lang="en-US" sz="4863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Zbierz 10 podpisów – od osób popierających Twój pomysł</a:t>
            </a:r>
          </a:p>
          <a:p>
            <a:pPr marL="1050020" lvl="1" indent="-525010" algn="l">
              <a:lnSpc>
                <a:spcPts val="6808"/>
              </a:lnSpc>
              <a:spcBef>
                <a:spcPct val="0"/>
              </a:spcBef>
              <a:buFont typeface="Arial"/>
              <a:buChar char="•"/>
            </a:pPr>
            <a:r>
              <a:rPr lang="en-US" sz="4863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Oddaj formularz do Karoliny Szypulskiej, koordynatorki SBO</a:t>
            </a:r>
          </a:p>
          <a:p>
            <a:pPr algn="ctr">
              <a:lnSpc>
                <a:spcPts val="3405"/>
              </a:lnSpc>
            </a:pPr>
            <a:r>
              <a:rPr lang="en-US" sz="2432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5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021663" y="904875"/>
            <a:ext cx="5610225" cy="1045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12"/>
              </a:lnSpc>
              <a:spcBef>
                <a:spcPct val="0"/>
              </a:spcBef>
            </a:pPr>
            <a:r>
              <a:rPr lang="en-US" sz="6080">
                <a:solidFill>
                  <a:srgbClr val="FF66C4"/>
                </a:solidFill>
                <a:latin typeface="Baloo"/>
                <a:ea typeface="Baloo"/>
                <a:cs typeface="Baloo"/>
                <a:sym typeface="Baloo"/>
              </a:rPr>
              <a:t>LISTA POPARCIA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01173" y="2976506"/>
            <a:ext cx="17365259" cy="3621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17875" lvl="1" indent="-558938" algn="l">
              <a:lnSpc>
                <a:spcPts val="7248"/>
              </a:lnSpc>
              <a:buFont typeface="Arial"/>
              <a:buChar char="•"/>
            </a:pPr>
            <a:r>
              <a:rPr lang="en-US" sz="5177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Każdy projekt musi mieć co najmniej 10 podpisów osób z naszej społeczności</a:t>
            </a:r>
          </a:p>
          <a:p>
            <a:pPr marL="1117875" lvl="1" indent="-558938" algn="l">
              <a:lnSpc>
                <a:spcPts val="7248"/>
              </a:lnSpc>
              <a:buFont typeface="Arial"/>
              <a:buChar char="•"/>
            </a:pPr>
            <a:r>
              <a:rPr lang="en-US" sz="5177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Podpisują uczniowie, rodzice i pracownicy szkoły</a:t>
            </a:r>
          </a:p>
          <a:p>
            <a:pPr marL="1117875" lvl="1" indent="-558938" algn="l">
              <a:lnSpc>
                <a:spcPts val="7248"/>
              </a:lnSpc>
              <a:buFont typeface="Arial"/>
              <a:buChar char="•"/>
            </a:pPr>
            <a:r>
              <a:rPr lang="en-US" sz="5177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Autorzy projektu nie mogą podpisać własnej listy</a:t>
            </a:r>
          </a:p>
        </p:txBody>
      </p:sp>
      <p:sp>
        <p:nvSpPr>
          <p:cNvPr id="4" name="Freeform 4"/>
          <p:cNvSpPr/>
          <p:nvPr/>
        </p:nvSpPr>
        <p:spPr>
          <a:xfrm rot="-588129">
            <a:off x="874384" y="6612209"/>
            <a:ext cx="2381109" cy="3413777"/>
          </a:xfrm>
          <a:custGeom>
            <a:avLst/>
            <a:gdLst/>
            <a:ahLst/>
            <a:cxnLst/>
            <a:rect l="l" t="t" r="r" b="b"/>
            <a:pathLst>
              <a:path w="2381109" h="3413777">
                <a:moveTo>
                  <a:pt x="0" y="0"/>
                </a:moveTo>
                <a:lnTo>
                  <a:pt x="2381109" y="0"/>
                </a:lnTo>
                <a:lnTo>
                  <a:pt x="2381109" y="3413777"/>
                </a:lnTo>
                <a:lnTo>
                  <a:pt x="0" y="34137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5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8005" y="6223656"/>
            <a:ext cx="2475883" cy="3518697"/>
          </a:xfrm>
          <a:custGeom>
            <a:avLst/>
            <a:gdLst/>
            <a:ahLst/>
            <a:cxnLst/>
            <a:rect l="l" t="t" r="r" b="b"/>
            <a:pathLst>
              <a:path w="2475883" h="3518697">
                <a:moveTo>
                  <a:pt x="0" y="0"/>
                </a:moveTo>
                <a:lnTo>
                  <a:pt x="2475883" y="0"/>
                </a:lnTo>
                <a:lnTo>
                  <a:pt x="2475883" y="3518697"/>
                </a:lnTo>
                <a:lnTo>
                  <a:pt x="0" y="35186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730005" y="755611"/>
            <a:ext cx="8610290" cy="953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22"/>
              </a:lnSpc>
              <a:spcBef>
                <a:spcPct val="0"/>
              </a:spcBef>
            </a:pPr>
            <a:r>
              <a:rPr lang="en-US" sz="5516">
                <a:solidFill>
                  <a:srgbClr val="FFBD59"/>
                </a:solidFill>
                <a:latin typeface="Baloo"/>
                <a:ea typeface="Baloo"/>
                <a:cs typeface="Baloo"/>
                <a:sym typeface="Baloo"/>
              </a:rPr>
              <a:t>WERYFIKACJA PROJEKTÓW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48005" y="2551555"/>
            <a:ext cx="17157290" cy="1543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67348" lvl="1" indent="-483674" algn="l">
              <a:lnSpc>
                <a:spcPts val="6272"/>
              </a:lnSpc>
              <a:buFont typeface="Arial"/>
              <a:buChar char="•"/>
            </a:pPr>
            <a:r>
              <a:rPr lang="en-US" sz="448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Projekty sprawdza Szkolny Zespół Koordynujący (uczniowie, nauczyciele, rodzice)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48005" y="3996673"/>
            <a:ext cx="17157290" cy="1543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67348" lvl="1" indent="-483674" algn="l">
              <a:lnSpc>
                <a:spcPts val="6272"/>
              </a:lnSpc>
              <a:buFont typeface="Arial"/>
              <a:buChar char="•"/>
            </a:pPr>
            <a:r>
              <a:rPr lang="en-US" sz="448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Sprawdzana jest zgodność z regulaminem i poprawność kosztorysu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414077" y="7230035"/>
            <a:ext cx="13505498" cy="752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67348" lvl="1" indent="-483674" algn="ctr">
              <a:lnSpc>
                <a:spcPts val="6272"/>
              </a:lnSpc>
              <a:buFont typeface="Arial"/>
              <a:buChar char="•"/>
            </a:pPr>
            <a:r>
              <a:rPr lang="en-US" sz="448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Projekty niezgodne lub obraźliwe są odrzucane!!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121417" y="5716809"/>
            <a:ext cx="15166583" cy="1543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68420" lvl="1" indent="-484210" algn="l">
              <a:lnSpc>
                <a:spcPts val="6279"/>
              </a:lnSpc>
              <a:buFont typeface="Arial"/>
              <a:buChar char="•"/>
            </a:pPr>
            <a:r>
              <a:rPr lang="en-US" sz="4485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W razie potrzeby autorzy  mogą poprawić projekt w ciągu 7 dni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5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7081292"/>
            <a:ext cx="4244158" cy="3001777"/>
          </a:xfrm>
          <a:custGeom>
            <a:avLst/>
            <a:gdLst/>
            <a:ahLst/>
            <a:cxnLst/>
            <a:rect l="l" t="t" r="r" b="b"/>
            <a:pathLst>
              <a:path w="4244158" h="3001777">
                <a:moveTo>
                  <a:pt x="0" y="0"/>
                </a:moveTo>
                <a:lnTo>
                  <a:pt x="4244158" y="0"/>
                </a:lnTo>
                <a:lnTo>
                  <a:pt x="4244158" y="3001778"/>
                </a:lnTo>
                <a:lnTo>
                  <a:pt x="0" y="30017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176647" y="896844"/>
            <a:ext cx="12176828" cy="997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4"/>
              </a:lnSpc>
              <a:spcBef>
                <a:spcPct val="0"/>
              </a:spcBef>
            </a:pPr>
            <a:r>
              <a:rPr lang="en-US" sz="5795">
                <a:solidFill>
                  <a:srgbClr val="F51F1F"/>
                </a:solidFill>
                <a:latin typeface="Baloo"/>
                <a:ea typeface="Baloo"/>
                <a:cs typeface="Baloo"/>
                <a:sym typeface="Baloo"/>
              </a:rPr>
              <a:t>GŁOSOWANIE I WYBÓR ZWYCIĘZCÓW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62542" y="2510049"/>
            <a:ext cx="17925458" cy="1527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45759" lvl="1" indent="-472879" algn="ctr">
              <a:lnSpc>
                <a:spcPts val="6132"/>
              </a:lnSpc>
              <a:buFont typeface="Arial"/>
              <a:buChar char="•"/>
            </a:pPr>
            <a:r>
              <a:rPr lang="en-US" sz="438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Głosować mogą wszyscy: uczniowie, nauczyciele, rodzice i pracownicy szkoły.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62542" y="4332358"/>
            <a:ext cx="17925458" cy="1527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45759" lvl="1" indent="-472879" algn="ctr">
              <a:lnSpc>
                <a:spcPts val="6132"/>
              </a:lnSpc>
              <a:buFont typeface="Arial"/>
              <a:buChar char="•"/>
            </a:pPr>
            <a:r>
              <a:rPr lang="en-US" sz="438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Każdy ma dwa głosy: jeden na projekt “twardy”, jeden na projekt “miękki”.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55107" y="6044963"/>
            <a:ext cx="16404193" cy="755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45759" lvl="1" indent="-472879" algn="ctr">
              <a:lnSpc>
                <a:spcPts val="6132"/>
              </a:lnSpc>
              <a:buFont typeface="Arial"/>
              <a:buChar char="•"/>
            </a:pPr>
            <a:r>
              <a:rPr lang="en-US" sz="438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Głosowanie jest tajne i odbywa się na papierowych kartkach.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070268" y="7713503"/>
            <a:ext cx="13015142" cy="1527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45759" lvl="1" indent="-472879" algn="ctr">
              <a:lnSpc>
                <a:spcPts val="6132"/>
              </a:lnSpc>
              <a:buFont typeface="Arial"/>
              <a:buChar char="•"/>
            </a:pPr>
            <a:r>
              <a:rPr lang="en-US" sz="438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Projekty z największą liczbą głosów wygrywają. W razie remisu decyduje losowanie.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464</Words>
  <Application>Microsoft Office PowerPoint</Application>
  <PresentationFormat>Niestandardowy</PresentationFormat>
  <Paragraphs>60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7" baseType="lpstr">
      <vt:lpstr>Baloo</vt:lpstr>
      <vt:lpstr>Arial</vt:lpstr>
      <vt:lpstr>Calibri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SZKOLNY BUDŻET OBYWATELSKI</dc:title>
  <dc:creator>Admin</dc:creator>
  <cp:lastModifiedBy>Admin</cp:lastModifiedBy>
  <cp:revision>3</cp:revision>
  <dcterms:created xsi:type="dcterms:W3CDTF">2006-08-16T00:00:00Z</dcterms:created>
  <dcterms:modified xsi:type="dcterms:W3CDTF">2026-02-17T19:21:38Z</dcterms:modified>
  <dc:identifier>DAG72bMuvog</dc:identifier>
</cp:coreProperties>
</file>